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John Dorm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11T10:06:54.040">
    <p:pos x="196" y="280"/>
    <p:text>2d  in a 3d game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Rul5WLh305M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forums.factorio.com/viewtopic.php?f=27&amp;t=6091&amp;start=20" TargetMode="External"/><Relationship Id="rId4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teamcommunity.com/app/344850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hwAeFMa-dbA" TargetMode="External"/><Relationship Id="rId4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playrix.com/township/" TargetMode="External"/><Relationship Id="rId22" Type="http://schemas.openxmlformats.org/officeDocument/2006/relationships/hyperlink" Target="http://www.bigpharmagame.com/" TargetMode="External"/><Relationship Id="rId21" Type="http://schemas.openxmlformats.org/officeDocument/2006/relationships/hyperlink" Target="http://www.bigpharmagame.com/s" TargetMode="External"/><Relationship Id="rId24" Type="http://schemas.openxmlformats.org/officeDocument/2006/relationships/hyperlink" Target="https://minecraft.net/en-us/" TargetMode="External"/><Relationship Id="rId23" Type="http://schemas.openxmlformats.org/officeDocument/2006/relationships/hyperlink" Target="https://minecraft.net/en-u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gamasutra.com/blogs/AreliusAreliusarson/20130619/194574/Designing_ComputerGames_Preemptively_for_Emotions_and_Player_Types.php" TargetMode="External"/><Relationship Id="rId4" Type="http://schemas.openxmlformats.org/officeDocument/2006/relationships/hyperlink" Target="http://www.gamasutra.com/blogs/AreliusAreliusarson/20130619/194574/Designing_ComputerGames_Preemptively_for_Emotions_and_Player_Types.php" TargetMode="External"/><Relationship Id="rId9" Type="http://schemas.openxmlformats.org/officeDocument/2006/relationships/hyperlink" Target="http://www.thevoxelagents.com/2012/05/art-and-theme-in-a-logical-puzzle-game/" TargetMode="External"/><Relationship Id="rId26" Type="http://schemas.openxmlformats.org/officeDocument/2006/relationships/hyperlink" Target="https://www.facebook.com/braindotsapp" TargetMode="External"/><Relationship Id="rId25" Type="http://schemas.openxmlformats.org/officeDocument/2006/relationships/hyperlink" Target="https://www.facebook.com/braindotsapp" TargetMode="External"/><Relationship Id="rId28" Type="http://schemas.openxmlformats.org/officeDocument/2006/relationships/hyperlink" Target="http://www.inthekillhouse.com/doorkickers/" TargetMode="External"/><Relationship Id="rId27" Type="http://schemas.openxmlformats.org/officeDocument/2006/relationships/hyperlink" Target="http://www.thinkwithportals.com/blog.php" TargetMode="External"/><Relationship Id="rId5" Type="http://schemas.openxmlformats.org/officeDocument/2006/relationships/hyperlink" Target="https://emshort.blog/2008/02/13/emergent-puzzle-solutions/" TargetMode="External"/><Relationship Id="rId6" Type="http://schemas.openxmlformats.org/officeDocument/2006/relationships/hyperlink" Target="https://emshort.blog/2008/02/13/emergent-puzzle-solutions/" TargetMode="External"/><Relationship Id="rId7" Type="http://schemas.openxmlformats.org/officeDocument/2006/relationships/hyperlink" Target="https://www.youtube.com/watch?v=w1_zmx-wU0U" TargetMode="External"/><Relationship Id="rId8" Type="http://schemas.openxmlformats.org/officeDocument/2006/relationships/hyperlink" Target="https://www.youtube.com/watch?v=w1_zmx-wU0U" TargetMode="External"/><Relationship Id="rId11" Type="http://schemas.openxmlformats.org/officeDocument/2006/relationships/hyperlink" Target="http://polybridge.drycactus.com/" TargetMode="External"/><Relationship Id="rId10" Type="http://schemas.openxmlformats.org/officeDocument/2006/relationships/hyperlink" Target="http://www.vertoanalytics.com/the-most-popular-mobile-game-genres-who-plays-what-when/" TargetMode="External"/><Relationship Id="rId13" Type="http://schemas.openxmlformats.org/officeDocument/2006/relationships/hyperlink" Target="http://the-witness.net/" TargetMode="External"/><Relationship Id="rId12" Type="http://schemas.openxmlformats.org/officeDocument/2006/relationships/hyperlink" Target="http://polybridge.drycactus.com/" TargetMode="External"/><Relationship Id="rId15" Type="http://schemas.openxmlformats.org/officeDocument/2006/relationships/hyperlink" Target="http://www.zachtronics.com/infinifactory/" TargetMode="External"/><Relationship Id="rId14" Type="http://schemas.openxmlformats.org/officeDocument/2006/relationships/hyperlink" Target="http://the-witness.net/" TargetMode="External"/><Relationship Id="rId17" Type="http://schemas.openxmlformats.org/officeDocument/2006/relationships/hyperlink" Target="http://www.zachtronics.com/spacechem/" TargetMode="External"/><Relationship Id="rId16" Type="http://schemas.openxmlformats.org/officeDocument/2006/relationships/hyperlink" Target="http://www.zachtronics.com/infinifactory/" TargetMode="External"/><Relationship Id="rId19" Type="http://schemas.openxmlformats.org/officeDocument/2006/relationships/hyperlink" Target="http://slimerancher.com" TargetMode="External"/><Relationship Id="rId18" Type="http://schemas.openxmlformats.org/officeDocument/2006/relationships/hyperlink" Target="http://www.zachtronics.com/spaceche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wZHnpLymBvc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712783" y="100465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Group 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IMDCGD111-16YRD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269251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Joseph Barber, Elliot Dewhurst, John Dorman, Miruna Rosca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2 - Core game loop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4744200" cy="321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/>
              <a:t>Core game loop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Scout the level.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Plan your route.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Execute the plan.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Pause and iterate the plan in real time.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99" y="1152475"/>
            <a:ext cx="3971511" cy="321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2 - Prototype</a:t>
            </a:r>
          </a:p>
        </p:txBody>
      </p:sp>
      <p:sp>
        <p:nvSpPr>
          <p:cNvPr id="136" name="Shape 136" title="AI_Patrolling_Example">
            <a:hlinkClick r:id="rId3"/>
          </p:cNvPr>
          <p:cNvSpPr/>
          <p:nvPr/>
        </p:nvSpPr>
        <p:spPr>
          <a:xfrm>
            <a:off x="2286000" y="10177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2 - Concept/Moodboards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851" y="1072525"/>
            <a:ext cx="42383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3 - Overview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3960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Batch processing game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Using modular tools the Player is tasked with creating an output.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iOS, Android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Top Down 2D or </a:t>
            </a:r>
            <a:r>
              <a:rPr lang="en"/>
              <a:t>Isometric</a:t>
            </a:r>
            <a:r>
              <a:rPr lang="en"/>
              <a:t> 3D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0" y="4634725"/>
            <a:ext cx="9144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u="sng">
                <a:solidFill>
                  <a:srgbClr val="D9D9D9"/>
                </a:solidFill>
              </a:rPr>
              <a:t>Image reference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</a:rPr>
              <a:t>Infinifactory [Image] Available at: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https://forums.factorio.com/viewtopic.php?f=27&amp;t=6091&amp;start=20</a:t>
            </a:r>
            <a:r>
              <a:rPr lang="en" sz="1000">
                <a:solidFill>
                  <a:srgbClr val="D9D9D9"/>
                </a:solidFill>
              </a:rPr>
              <a:t> [Accessed 09 October 2017]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000" y="1110638"/>
            <a:ext cx="4026299" cy="29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3 - Core game loop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4744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Core game loop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Receive input.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Place modular tools to create the desired output.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Optimisation/Improvement.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968" y="1152475"/>
            <a:ext cx="368728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3 - Game Challenges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79125" y="1152475"/>
            <a:ext cx="3788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Game Challenges: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Space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Resource cost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Cycle efficiency / run-time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0" y="4541900"/>
            <a:ext cx="9144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rgbClr val="D9D9D9"/>
                </a:solidFill>
              </a:rPr>
              <a:t>Image reference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</a:rPr>
              <a:t>BigPharma [Image] Available at: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https://steamcommunity.com/app/344850</a:t>
            </a:r>
            <a:r>
              <a:rPr lang="en" sz="1000">
                <a:solidFill>
                  <a:srgbClr val="D9D9D9"/>
                </a:solidFill>
              </a:rPr>
              <a:t> [Accessed 09 October 2016]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11527" l="6944" r="16830" t="0"/>
          <a:stretch/>
        </p:blipFill>
        <p:spPr>
          <a:xfrm>
            <a:off x="4273050" y="1176863"/>
            <a:ext cx="4273075" cy="27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3 - Alternative Theme Example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713" y="1323200"/>
            <a:ext cx="6060576" cy="340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3 - Prototype</a:t>
            </a:r>
          </a:p>
        </p:txBody>
      </p:sp>
      <p:sp>
        <p:nvSpPr>
          <p:cNvPr id="177" name="Shape 177" title="Input_Output_and_Pathing_Example">
            <a:hlinkClick r:id="rId3"/>
          </p:cNvPr>
          <p:cNvSpPr/>
          <p:nvPr/>
        </p:nvSpPr>
        <p:spPr>
          <a:xfrm>
            <a:off x="2286000" y="115620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3 -Moodboards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438150" cy="248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77" y="2910625"/>
            <a:ext cx="4097851" cy="21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Bibliography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619075"/>
            <a:ext cx="8520600" cy="294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Areliusarson, A. (2013) </a:t>
            </a:r>
            <a:r>
              <a:rPr i="1"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Designing Computer-Games Preemptively for Emotions and Player Types</a:t>
            </a: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. [Blogpost] (19 June 2013) Available Online:</a:t>
            </a: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000" u="sng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http://www.gamasutra.com/blogs/AreliusAreliusarson/20130619/194574/Designing_ComputerGames_Preemptively_for_Emotions_and_Player_Types.php</a:t>
            </a: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[Date of access: 04 July 2017]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Short, E. (2008) </a:t>
            </a:r>
            <a:r>
              <a:rPr i="1"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Emergent Puzzle Solutions</a:t>
            </a: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[Blogpost] (13 February 2008) Available online:</a:t>
            </a: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" sz="1000" u="sng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https://emshort.blog/2008/02/13/emergent-puzzle-solutions/</a:t>
            </a: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[Date of access: 08 October 2017]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Brown, M. (2015) </a:t>
            </a:r>
            <a:r>
              <a:rPr i="1"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Puzzle Solving… or Problem Solving? | Game Maker’s Toolkit</a:t>
            </a: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. [Video] (18 June 2015) Available online:</a:t>
            </a: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 </a:t>
            </a:r>
            <a:r>
              <a:rPr lang="en" sz="1000" u="sng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https://www.youtube.com/watch?v=w1_zmx-wU0U</a:t>
            </a:r>
            <a:r>
              <a:rPr lang="en" sz="1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[Date of access: 20 June 2017]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Henrik, A. (2012) </a:t>
            </a:r>
            <a:r>
              <a:rPr i="1" lang="en" sz="1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Art and Theme in a Logic puzzle game</a:t>
            </a:r>
            <a:r>
              <a:rPr lang="en" sz="1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 [Blogpost] (12 May 2012) Available Online: </a:t>
            </a:r>
            <a:r>
              <a:rPr lang="en" sz="1000" u="sng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http://www.thevoxelagents.com/2012/05/art-and-theme-in-a-logical-puzzle-game/</a:t>
            </a:r>
            <a:r>
              <a:rPr lang="en" sz="1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 [Date of access: 10 October 2017]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Hwong, C. (2016) </a:t>
            </a:r>
            <a:r>
              <a:rPr i="1" lang="en" sz="1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The most popular mobile game genres: Who plays what, when?</a:t>
            </a:r>
            <a:r>
              <a:rPr lang="en" sz="1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 [Blogpost] (14 December 2016). Available online: </a:t>
            </a:r>
            <a:r>
              <a:rPr lang="en" sz="1000" u="sng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http://www.vertoanalytics.com/the-most-popular-mobile-game-genres-who-plays-what-when/</a:t>
            </a:r>
            <a:r>
              <a:rPr lang="en" sz="1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 [Date of access: 10 October 2017]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11700" y="3934975"/>
            <a:ext cx="37356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Poly Bridge:</a:t>
            </a:r>
            <a:r>
              <a:rPr lang="en" sz="1000">
                <a:solidFill>
                  <a:srgbClr val="EFEFEF"/>
                </a:solidFill>
                <a:hlinkClick r:id="rId11"/>
              </a:rPr>
              <a:t> </a:t>
            </a:r>
            <a:r>
              <a:rPr lang="en" sz="1000" u="sng">
                <a:solidFill>
                  <a:srgbClr val="EFEFEF"/>
                </a:solidFill>
                <a:hlinkClick r:id="rId12"/>
              </a:rPr>
              <a:t>http://polybridge.drycactus.com/</a:t>
            </a:r>
            <a:br>
              <a:rPr lang="en" sz="1000">
                <a:solidFill>
                  <a:srgbClr val="EFEFEF"/>
                </a:solidFill>
              </a:rPr>
            </a:br>
            <a:r>
              <a:rPr lang="en" sz="1000">
                <a:solidFill>
                  <a:srgbClr val="EFEFEF"/>
                </a:solidFill>
              </a:rPr>
              <a:t>The Witness:</a:t>
            </a:r>
            <a:r>
              <a:rPr lang="en" sz="1000">
                <a:solidFill>
                  <a:srgbClr val="EFEFEF"/>
                </a:solidFill>
                <a:hlinkClick r:id="rId13"/>
              </a:rPr>
              <a:t> </a:t>
            </a:r>
            <a:r>
              <a:rPr lang="en" sz="1000" u="sng">
                <a:solidFill>
                  <a:srgbClr val="EFEFEF"/>
                </a:solidFill>
                <a:hlinkClick r:id="rId14"/>
              </a:rPr>
              <a:t>http://the-witness.net/</a:t>
            </a:r>
            <a:br>
              <a:rPr lang="en" sz="1000">
                <a:solidFill>
                  <a:srgbClr val="EFEFEF"/>
                </a:solidFill>
              </a:rPr>
            </a:br>
            <a:r>
              <a:rPr lang="en" sz="1000">
                <a:solidFill>
                  <a:srgbClr val="EFEFEF"/>
                </a:solidFill>
              </a:rPr>
              <a:t>Infinifactory:</a:t>
            </a:r>
            <a:r>
              <a:rPr lang="en" sz="1000">
                <a:solidFill>
                  <a:srgbClr val="EFEFEF"/>
                </a:solidFill>
                <a:hlinkClick r:id="rId15"/>
              </a:rPr>
              <a:t> </a:t>
            </a:r>
            <a:r>
              <a:rPr lang="en" sz="1000" u="sng">
                <a:solidFill>
                  <a:srgbClr val="EFEFEF"/>
                </a:solidFill>
                <a:hlinkClick r:id="rId16"/>
              </a:rPr>
              <a:t>http://www.zachtronics.com/infinifactory/</a:t>
            </a:r>
            <a:br>
              <a:rPr lang="en" sz="1000">
                <a:solidFill>
                  <a:srgbClr val="EFEFEF"/>
                </a:solidFill>
              </a:rPr>
            </a:br>
            <a:r>
              <a:rPr lang="en" sz="1000">
                <a:solidFill>
                  <a:srgbClr val="EFEFEF"/>
                </a:solidFill>
              </a:rPr>
              <a:t>SpaceChem:</a:t>
            </a:r>
            <a:r>
              <a:rPr lang="en" sz="1000">
                <a:solidFill>
                  <a:srgbClr val="EFEFEF"/>
                </a:solidFill>
                <a:hlinkClick r:id="rId17"/>
              </a:rPr>
              <a:t> </a:t>
            </a:r>
            <a:r>
              <a:rPr lang="en" sz="1000" u="sng">
                <a:solidFill>
                  <a:srgbClr val="EFEFEF"/>
                </a:solidFill>
                <a:hlinkClick r:id="rId18"/>
              </a:rPr>
              <a:t>http://www.zachtronics.com/spacechem/</a:t>
            </a:r>
            <a:r>
              <a:rPr lang="en" sz="1000">
                <a:solidFill>
                  <a:srgbClr val="EFEFEF"/>
                </a:solidFill>
              </a:rPr>
              <a:t>       Slime Rancher: </a:t>
            </a:r>
            <a:r>
              <a:rPr lang="en" sz="1000" u="sng">
                <a:solidFill>
                  <a:srgbClr val="FFFFFF"/>
                </a:solidFill>
                <a:hlinkClick r:id="rId19"/>
              </a:rPr>
              <a:t>http://slimerancher.com</a:t>
            </a:r>
            <a:r>
              <a:rPr lang="en" sz="1000">
                <a:solidFill>
                  <a:srgbClr val="FFFFFF"/>
                </a:solidFill>
              </a:rPr>
              <a:t> </a:t>
            </a:r>
            <a:br>
              <a:rPr lang="en" sz="1000">
                <a:solidFill>
                  <a:srgbClr val="FFFFFF"/>
                </a:solidFill>
              </a:rPr>
            </a:br>
            <a:r>
              <a:rPr lang="en" sz="1000">
                <a:solidFill>
                  <a:srgbClr val="FFFFFF"/>
                </a:solidFill>
              </a:rPr>
              <a:t>Township: </a:t>
            </a:r>
            <a:r>
              <a:rPr lang="en" sz="1000" u="sng">
                <a:solidFill>
                  <a:srgbClr val="EFEFEF"/>
                </a:solidFill>
                <a:hlinkClick r:id="rId20"/>
              </a:rPr>
              <a:t>https://www.playrix.com/township/</a:t>
            </a:r>
            <a:r>
              <a:rPr lang="en" sz="1000">
                <a:solidFill>
                  <a:srgbClr val="EFEFEF"/>
                </a:solidFill>
              </a:rPr>
              <a:t> 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4502300" y="3955975"/>
            <a:ext cx="41955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Big Pharma:</a:t>
            </a:r>
            <a:r>
              <a:rPr lang="en" sz="1000">
                <a:solidFill>
                  <a:srgbClr val="EFEFEF"/>
                </a:solidFill>
                <a:hlinkClick r:id="rId21"/>
              </a:rPr>
              <a:t> </a:t>
            </a:r>
            <a:r>
              <a:rPr lang="en" sz="1000" u="sng">
                <a:solidFill>
                  <a:srgbClr val="EFEFEF"/>
                </a:solidFill>
                <a:hlinkClick r:id="rId22"/>
              </a:rPr>
              <a:t>http://www.bigpharmagame.com/</a:t>
            </a:r>
            <a:br>
              <a:rPr lang="en" sz="1000">
                <a:solidFill>
                  <a:srgbClr val="EFEFEF"/>
                </a:solidFill>
              </a:rPr>
            </a:br>
            <a:r>
              <a:rPr lang="en" sz="1000">
                <a:solidFill>
                  <a:srgbClr val="EFEFEF"/>
                </a:solidFill>
              </a:rPr>
              <a:t>Minecraft:</a:t>
            </a:r>
            <a:r>
              <a:rPr lang="en" sz="1000">
                <a:solidFill>
                  <a:srgbClr val="EFEFEF"/>
                </a:solidFill>
                <a:hlinkClick r:id="rId23"/>
              </a:rPr>
              <a:t> </a:t>
            </a:r>
            <a:r>
              <a:rPr lang="en" sz="1000" u="sng">
                <a:solidFill>
                  <a:srgbClr val="EFEFEF"/>
                </a:solidFill>
                <a:hlinkClick r:id="rId24"/>
              </a:rPr>
              <a:t>https://minecraft.net/en-us/</a:t>
            </a:r>
            <a:br>
              <a:rPr lang="en" sz="1000">
                <a:solidFill>
                  <a:srgbClr val="EFEFEF"/>
                </a:solidFill>
              </a:rPr>
            </a:br>
            <a:r>
              <a:rPr lang="en" sz="1000">
                <a:solidFill>
                  <a:srgbClr val="EFEFEF"/>
                </a:solidFill>
              </a:rPr>
              <a:t>Brain dots:</a:t>
            </a:r>
            <a:r>
              <a:rPr lang="en" sz="1000">
                <a:solidFill>
                  <a:srgbClr val="EFEFEF"/>
                </a:solidFill>
                <a:hlinkClick r:id="rId25"/>
              </a:rPr>
              <a:t> </a:t>
            </a:r>
            <a:r>
              <a:rPr lang="en" sz="1000" u="sng">
                <a:solidFill>
                  <a:srgbClr val="EFEFEF"/>
                </a:solidFill>
                <a:hlinkClick r:id="rId26"/>
              </a:rPr>
              <a:t>https://www.facebook.com/braindotsapp</a:t>
            </a:r>
            <a:r>
              <a:rPr lang="en" sz="1000">
                <a:solidFill>
                  <a:srgbClr val="EFEFEF"/>
                </a:solidFill>
              </a:rPr>
              <a:t>              </a:t>
            </a:r>
            <a:br>
              <a:rPr lang="en" sz="1000">
                <a:solidFill>
                  <a:srgbClr val="EFEFEF"/>
                </a:solidFill>
              </a:rPr>
            </a:br>
            <a:r>
              <a:rPr lang="en" sz="1000">
                <a:solidFill>
                  <a:srgbClr val="EFEFEF"/>
                </a:solidFill>
              </a:rPr>
              <a:t>Portal: </a:t>
            </a:r>
            <a:r>
              <a:rPr lang="en" sz="1000" u="sng">
                <a:solidFill>
                  <a:srgbClr val="FFFFFF"/>
                </a:solidFill>
                <a:hlinkClick r:id="rId27"/>
              </a:rPr>
              <a:t>http://www.thinkwithportals.com/blog.php</a:t>
            </a:r>
            <a:r>
              <a:rPr lang="en" sz="10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EFEFEF"/>
                </a:solidFill>
              </a:rPr>
              <a:t>                         </a:t>
            </a:r>
            <a:br>
              <a:rPr lang="en" sz="1000">
                <a:solidFill>
                  <a:srgbClr val="EFEFEF"/>
                </a:solidFill>
              </a:rPr>
            </a:br>
            <a:r>
              <a:rPr lang="en" sz="1000">
                <a:solidFill>
                  <a:srgbClr val="EFEFEF"/>
                </a:solidFill>
              </a:rPr>
              <a:t>Door Kickers: </a:t>
            </a:r>
            <a:r>
              <a:rPr lang="en" sz="1000" u="sng">
                <a:solidFill>
                  <a:srgbClr val="FFFFFF"/>
                </a:solidFill>
                <a:hlinkClick r:id="rId28"/>
              </a:rPr>
              <a:t>http://www.inthekillhouse.com/doorkickers/</a:t>
            </a:r>
            <a:r>
              <a:rPr lang="en" sz="1000">
                <a:solidFill>
                  <a:srgbClr val="FFFFFF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311700" y="3519600"/>
            <a:ext cx="26205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Researched games: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Brief Overview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4771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Brief: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Exploring emergent gameplay with a focus on puzzle based games.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Inventing a solution opposed to </a:t>
            </a:r>
            <a:br>
              <a:rPr lang="en"/>
            </a:br>
            <a:r>
              <a:rPr lang="en"/>
              <a:t>finding the solution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4170" l="513" r="671" t="1897"/>
          <a:stretch/>
        </p:blipFill>
        <p:spPr>
          <a:xfrm>
            <a:off x="5226300" y="2924300"/>
            <a:ext cx="3529802" cy="18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600" y="525799"/>
            <a:ext cx="2995503" cy="22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156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sz="3200"/>
              <a:t>Q &amp; 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463" y="2109025"/>
            <a:ext cx="2593070" cy="24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974" y="2129875"/>
            <a:ext cx="2582324" cy="23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5">
            <a:alphaModFix/>
          </a:blip>
          <a:srcRect b="0" l="3360" r="5804" t="0"/>
          <a:stretch/>
        </p:blipFill>
        <p:spPr>
          <a:xfrm>
            <a:off x="300975" y="2109025"/>
            <a:ext cx="2593051" cy="24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428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Thank you for listening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Brief Overview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4692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Demographic</a:t>
            </a:r>
            <a:r>
              <a:rPr lang="en"/>
              <a:t>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Puzzle games are popular on mobile devices.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Logical puzzle games are popular amongst older males &amp; females.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Android and iOS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20 to 40 year old, Males &amp; Females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650" y="2432150"/>
            <a:ext cx="3598500" cy="219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950" y="834550"/>
            <a:ext cx="3753350" cy="12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5004600" y="1983550"/>
            <a:ext cx="3834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800">
                <a:solidFill>
                  <a:srgbClr val="D9D9D9"/>
                </a:solidFill>
              </a:rPr>
              <a:t>Verto Analytics. </a:t>
            </a:r>
            <a:r>
              <a:rPr lang="en" sz="800">
                <a:solidFill>
                  <a:srgbClr val="D9D9D9"/>
                </a:solidFill>
              </a:rPr>
              <a:t>What are the most popular mobile game genres, and who's playing them?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5078950" y="4568875"/>
            <a:ext cx="3598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800">
                <a:solidFill>
                  <a:srgbClr val="D9D9D9"/>
                </a:solidFill>
              </a:rPr>
              <a:t>Art and Theme in a Logical Puzzle Game - The Voxel Agents.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1 - Overview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65950"/>
            <a:ext cx="4582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Room Escape Game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Provided tools to the player to build a way to reach the level exit.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First person 3D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Android, iOS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350" y="1265825"/>
            <a:ext cx="3993949" cy="23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0" y="4541900"/>
            <a:ext cx="9144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rgbClr val="D9D9D9"/>
                </a:solidFill>
              </a:rPr>
              <a:t>Image reference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</a:rPr>
              <a:t>Official Portal 2 Website - Blog. 2017. Official Portal 2 Website - Blog. [ONLINE] Available at: http://www.thinkwithportals.com/blog.php. [Accessed 7 October 2017].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1 - Core Gameplay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49734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Core game loop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Explore the level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Build your solution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Execute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100" y="1152475"/>
            <a:ext cx="4555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1 - Prototype</a:t>
            </a:r>
          </a:p>
        </p:txBody>
      </p:sp>
      <p:sp>
        <p:nvSpPr>
          <p:cNvPr id="99" name="Shape 99" title="Escape_Room_Time_Example">
            <a:hlinkClick r:id="rId3"/>
          </p:cNvPr>
          <p:cNvSpPr/>
          <p:nvPr/>
        </p:nvSpPr>
        <p:spPr>
          <a:xfrm>
            <a:off x="2286000" y="11701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1 - Concept/Moodboards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350" y="1226900"/>
            <a:ext cx="5159298" cy="356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1 - Concept/Moodboards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06525"/>
            <a:ext cx="5474876" cy="35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500" y="2822700"/>
            <a:ext cx="2138399" cy="21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9299" y="1017724"/>
            <a:ext cx="2194799" cy="181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9299" y="1017724"/>
            <a:ext cx="2194799" cy="181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3890" y="1017725"/>
            <a:ext cx="2415409" cy="181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2 - </a:t>
            </a:r>
            <a:r>
              <a:rPr lang="en"/>
              <a:t>Overview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65950"/>
            <a:ext cx="4582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Stealth Action Game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 tools and techniques to navigate to the end of the level.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Responsive AI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Android</a:t>
            </a:r>
            <a:r>
              <a:rPr lang="en"/>
              <a:t> &amp; iOS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Top down 2D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075" y="1403300"/>
            <a:ext cx="4030175" cy="294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0" y="4634725"/>
            <a:ext cx="9144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rgbClr val="D9D9D9"/>
                </a:solidFill>
              </a:rPr>
              <a:t>Image reference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</a:rPr>
              <a:t>KillHouse Games. 2017. Door Kickers – KillHouse Games. [ONLINE] Available at: http://inthekillhouse.com/doorkickers/. [Accessed 11 October 2017].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